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303" r:id="rId3"/>
    <p:sldId id="336" r:id="rId4"/>
    <p:sldId id="337" r:id="rId5"/>
    <p:sldId id="338" r:id="rId6"/>
    <p:sldId id="300" r:id="rId7"/>
    <p:sldId id="310" r:id="rId8"/>
    <p:sldId id="309" r:id="rId9"/>
    <p:sldId id="313" r:id="rId10"/>
    <p:sldId id="325" r:id="rId11"/>
    <p:sldId id="331" r:id="rId12"/>
    <p:sldId id="333" r:id="rId13"/>
    <p:sldId id="307" r:id="rId14"/>
    <p:sldId id="305" r:id="rId15"/>
    <p:sldId id="306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2280A-011E-4F50-9E58-AA22C03B33B2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6C4B-3CC6-4AE1-9BCB-CDC00FBC2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8044-BCC8-41B5-A400-FA40F2A9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935A6-EF45-42F2-8449-6844372D4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8890-82B8-4707-9EC5-0C3A183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AB94-3A5F-41F9-961D-4C260434C92A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8FA6-0141-4771-9CC1-F5542F81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333D-27B2-4E05-AD81-F9EDBE9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45CA-6322-4A86-884D-3B22F13D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5BFE7-F127-4A36-AB4B-7A1F54660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570D-BB5C-41E6-9BBE-E7CDF812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E09-D059-46C7-93BA-F5E8094E9856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D410A-CDB0-44C2-8037-2B863DCE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55FB-5976-4952-A8A2-D322741B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5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F0F5C-7CF0-458B-89E7-87A89CA89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59642-7F68-4D13-8C7E-64D2CD843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5338D-DD15-47B3-86C4-B2C5B93E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00F-3D19-46CA-900C-3EAE53993FFE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631A-2D0D-4256-891C-E51A4C9E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BC87C-BBE5-4418-A7C1-8A090A1F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39D2-6759-414B-8C5C-67F80F19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148A-4442-4371-91A2-29F2441D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047B1-8E77-4869-ADA1-B3289746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0D8-6796-4EAD-85DD-20A08BA4E1AC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CC16-DF9E-4D1E-A3A8-16AD48BE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77CDA-859E-44DF-ACA8-8FA5C4F0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0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9FE4-BD9D-4573-8355-12B551F8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8D5A2-C414-4BD5-80E4-9411B840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A4270-3128-4277-8BE1-5D37F33B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6BA1-4E9B-4199-BB96-A252A635F655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ED18-3D7D-435A-A0C3-28448B85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345A-1D97-4043-A3CC-EE575CA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320C-054C-4532-9E68-6712A220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7AA3-CC02-40CA-A6FF-13026651B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A5DA-5EBA-479F-8B95-3FCD3A12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A941-F623-42B0-8286-2FA54379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66CA-F7B1-47DE-AAE7-2C4D813D1051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D52F-8CFA-4283-8556-31CED15F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F411-9B90-4CCA-B4CD-DCCDE766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1038-8054-4963-9C90-D860B8A6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F6048-84BF-4C37-BF23-2607DDF4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C270A-A5A2-47AD-9A55-50357B1B6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DBA56-F45B-4F51-B2DE-AB31D96A5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A0E5A-A810-4F63-B840-D8A4A5EEA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994D1-5901-40DF-8150-819DE3B6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AAD9-DC3F-475C-85D2-B00566112591}" type="datetime1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AB841-3B76-4897-99DA-26DF0CF2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91A2B-EF94-4113-81B1-6BC77F26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896A-2208-4F8F-8608-583F8A18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6AB0A-B7A7-4707-9FFC-9B5887B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5906-35F1-4D02-ADAD-C7393420C5D2}" type="datetime1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13DE9-5024-47A9-81D8-5907E7F8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C4442-BEA5-475C-A5F3-0133E81B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DCA4-CF99-46A4-9F37-9D1AE8F6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5CA-6703-46CF-A48F-AC312B87BD2D}" type="datetime1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F8F69-2DF7-45A7-BD6D-E88A31B5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348B7-D8B2-49A1-B471-428065F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CC12-C3A7-4AE5-B576-BAA7CFC4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1DDA-4103-4E52-904E-2B690604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1E54-94C9-4C3B-BA21-88A1CFFD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F1079-C28E-4148-B521-272E8009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8690-FA4C-423C-BBE7-1A529D5265DE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F16-0578-4ECB-8DA9-E6D1DA85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91D83-FE10-45FF-B0E3-8093369D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C4FD-9956-4480-B924-FC21FF37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8773F-6886-4072-BA81-9EDB5D843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654A-14AA-4976-B941-C6C81F1B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CB794-E577-4768-BE68-29FE64DB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CEE-45D7-49F5-935D-F43DA1F1CA34}" type="datetime1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48620-D16D-4721-9160-334E0C1B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60E83-1DA3-45E7-814B-E5843F9B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8BD9D-88F8-4803-8336-59DB6D8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F87BC-3D3F-42B7-92C2-03DCB80C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D16C0-6537-4D93-899B-1749FC4A6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4076-6D32-4594-99C9-91776B84C3A0}" type="datetime1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ADBF-F6C3-4EC6-9FCA-2DFBDC0F5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E685C-F660-4BBC-A74D-605346F54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5405-F17C-400D-9172-C418A422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028" y="2249487"/>
            <a:ext cx="9144000" cy="1006475"/>
          </a:xfrm>
        </p:spPr>
        <p:txBody>
          <a:bodyPr>
            <a:noAutofit/>
          </a:bodyPr>
          <a:lstStyle/>
          <a:p>
            <a:r>
              <a:rPr lang="en-US" sz="6600" dirty="0"/>
              <a:t>Lab 6 – Atmospheric Stability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A7BE4-AFA7-4F0A-8EDC-3267ECCCA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TA: Hannah Daley</a:t>
            </a:r>
          </a:p>
          <a:p>
            <a:r>
              <a:rPr lang="en-US" sz="3200" dirty="0"/>
              <a:t>aosc.umd.edu/~</a:t>
            </a:r>
            <a:r>
              <a:rPr lang="en-US" sz="3200" dirty="0" err="1"/>
              <a:t>hmdaley</a:t>
            </a:r>
            <a:r>
              <a:rPr lang="en-US" sz="3200" dirty="0"/>
              <a:t>/AOSC201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CA4BC-88F7-421A-8630-4B637765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5324252" cy="1325563"/>
          </a:xfrm>
        </p:spPr>
        <p:txBody>
          <a:bodyPr>
            <a:normAutofit/>
          </a:bodyPr>
          <a:lstStyle/>
          <a:p>
            <a:r>
              <a:rPr lang="en-US" b="1" dirty="0"/>
              <a:t>Lifting Condensation Level </a:t>
            </a:r>
            <a:r>
              <a:rPr lang="en-US" b="1" dirty="0">
                <a:solidFill>
                  <a:srgbClr val="FF0000"/>
                </a:solidFill>
              </a:rPr>
              <a:t>LCL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3818"/>
            <a:ext cx="5324252" cy="5495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The lifting condensation level (LCL) is the height at which a parcel of air becomes saturated when it is lifted dry-adiabatically.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Some examples of lifting mechanisms include: cold fronts, orography, and convection.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E0E4AFE-4A2A-4ECA-B4D9-2ABB2F0F9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3286" r="6724" b="4644"/>
          <a:stretch/>
        </p:blipFill>
        <p:spPr>
          <a:xfrm>
            <a:off x="5324252" y="523081"/>
            <a:ext cx="686774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" y="203518"/>
            <a:ext cx="493776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Level of Free Convection </a:t>
            </a:r>
            <a:r>
              <a:rPr lang="en-US" sz="4800" b="1" dirty="0">
                <a:solidFill>
                  <a:srgbClr val="FF0000"/>
                </a:solidFill>
              </a:rPr>
              <a:t>LFC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2148840"/>
            <a:ext cx="479298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height at which a parcel of air, when lifted, becomes warmer than its surroundings and thus convectively buoyant.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D64916-95F6-4BEE-845C-3B3C024A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65125"/>
            <a:ext cx="7147560" cy="59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3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Equilibrium Level </a:t>
            </a:r>
            <a:r>
              <a:rPr lang="en-US" sz="4800" b="1" dirty="0">
                <a:solidFill>
                  <a:srgbClr val="FF0000"/>
                </a:solidFill>
              </a:rPr>
              <a:t>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690688"/>
            <a:ext cx="642366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height where the temperature of a buoyantly rising parcel again equals the temperature of the environment.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May represent cloud ‘top’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651F62F-21CA-45BD-ACE7-44EE4B31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9684"/>
            <a:ext cx="5059680" cy="679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5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9826" cy="1497496"/>
          </a:xfrm>
        </p:spPr>
        <p:txBody>
          <a:bodyPr>
            <a:normAutofit/>
          </a:bodyPr>
          <a:lstStyle/>
          <a:p>
            <a:r>
              <a:rPr lang="en-US" sz="4800" b="1" dirty="0"/>
              <a:t>Radiation</a:t>
            </a:r>
            <a:r>
              <a:rPr lang="en-US" b="1" dirty="0"/>
              <a:t>/</a:t>
            </a:r>
            <a:r>
              <a:rPr lang="en-US" sz="4800" b="1" dirty="0"/>
              <a:t>Nocturnal</a:t>
            </a:r>
            <a:r>
              <a:rPr lang="en-US" b="1" dirty="0"/>
              <a:t> </a:t>
            </a:r>
            <a:r>
              <a:rPr lang="en-US" sz="4800" b="1" dirty="0"/>
              <a:t>Inversion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497496"/>
            <a:ext cx="5228585" cy="4679467"/>
          </a:xfrm>
        </p:spPr>
        <p:txBody>
          <a:bodyPr>
            <a:normAutofit/>
          </a:bodyPr>
          <a:lstStyle/>
          <a:p>
            <a:r>
              <a:rPr lang="en-US" sz="3200" dirty="0"/>
              <a:t>Occurs overnight</a:t>
            </a:r>
          </a:p>
          <a:p>
            <a:r>
              <a:rPr lang="en-US" sz="3200" dirty="0"/>
              <a:t>Surface is cooling and emitting heat energy (infrared), making the surface layer cooler than the air above.</a:t>
            </a:r>
          </a:p>
          <a:p>
            <a:r>
              <a:rPr lang="en-US" sz="3200" b="1" dirty="0"/>
              <a:t>Closest to Surface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Image result for soundings radiation inversion">
            <a:extLst>
              <a:ext uri="{FF2B5EF4-FFF2-40B4-BE49-F238E27FC236}">
                <a16:creationId xmlns:a16="http://schemas.microsoft.com/office/drawing/2014/main" id="{47AD7333-7292-4470-B7B8-8AACF737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65" y="432200"/>
            <a:ext cx="6291469" cy="65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24774"/>
            <a:ext cx="5499652" cy="1744542"/>
          </a:xfrm>
        </p:spPr>
        <p:txBody>
          <a:bodyPr>
            <a:noAutofit/>
          </a:bodyPr>
          <a:lstStyle/>
          <a:p>
            <a:r>
              <a:rPr lang="en-US" sz="4800" b="1" dirty="0"/>
              <a:t>Capping Inversion/Subsidence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91" y="1812390"/>
            <a:ext cx="486490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Occurs in the troposphere if there is sinking air</a:t>
            </a:r>
          </a:p>
          <a:p>
            <a:r>
              <a:rPr lang="en-US" sz="3200" dirty="0"/>
              <a:t>Air cannot rise above this inversion</a:t>
            </a:r>
          </a:p>
          <a:p>
            <a:r>
              <a:rPr lang="en-US" sz="3200" b="1" dirty="0"/>
              <a:t>Second of the three inversions you are looking for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Image result for soundings capping inversion">
            <a:extLst>
              <a:ext uri="{FF2B5EF4-FFF2-40B4-BE49-F238E27FC236}">
                <a16:creationId xmlns:a16="http://schemas.microsoft.com/office/drawing/2014/main" id="{A3776178-3034-4906-9092-32ED6230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89" y="636104"/>
            <a:ext cx="6975910" cy="57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7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8214"/>
            <a:ext cx="5933661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Tropopause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387919"/>
            <a:ext cx="5241838" cy="478904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Normally occurs between 100 mb and 250 mb </a:t>
            </a:r>
            <a:r>
              <a:rPr lang="en-US" sz="3200" b="1" dirty="0"/>
              <a:t>(highest of the three)</a:t>
            </a:r>
          </a:p>
          <a:p>
            <a:r>
              <a:rPr lang="en-US" sz="3200" dirty="0"/>
              <a:t>Air cannot rise above this inversion</a:t>
            </a:r>
          </a:p>
          <a:p>
            <a:r>
              <a:rPr lang="en-US" sz="3200" dirty="0"/>
              <a:t>Note that inversions are areas where temperature is constant or increases with height. The tropopause inversion tends to be when temperature is constant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65CD5-B78E-4A56-8A6B-5C3EE90B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5150"/>
          <a:stretch/>
        </p:blipFill>
        <p:spPr>
          <a:xfrm>
            <a:off x="5269765" y="1046922"/>
            <a:ext cx="6843743" cy="51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5BA3-1CB6-4B1F-8741-66577DEF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44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Ex for #6: Lapse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F38D2-52CD-47DC-ABA6-00FF953A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0A66B-1F40-4E29-931D-ED564CB84322}"/>
              </a:ext>
            </a:extLst>
          </p:cNvPr>
          <p:cNvSpPr txBox="1"/>
          <p:nvPr/>
        </p:nvSpPr>
        <p:spPr>
          <a:xfrm>
            <a:off x="6754905" y="325392"/>
            <a:ext cx="541916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Ex. -30 degrees Celsius at 300mb (third one down on your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Pick a second point ~2km above the first, staying parallel to the moist adiabats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We can now calculate the lapse rate:</a:t>
            </a:r>
          </a:p>
          <a:p>
            <a:pPr lvl="1"/>
            <a:r>
              <a:rPr lang="en-US" sz="3200" dirty="0"/>
              <a:t>= -(T</a:t>
            </a:r>
            <a:r>
              <a:rPr lang="en-US" sz="3200" baseline="-25000" dirty="0"/>
              <a:t>2</a:t>
            </a:r>
            <a:r>
              <a:rPr lang="en-US" sz="3200" dirty="0"/>
              <a:t>-T</a:t>
            </a:r>
            <a:r>
              <a:rPr lang="en-US" sz="3200" baseline="-25000" dirty="0"/>
              <a:t>1</a:t>
            </a:r>
            <a:r>
              <a:rPr lang="en-US" sz="3200" dirty="0"/>
              <a:t>)/(H</a:t>
            </a:r>
            <a:r>
              <a:rPr lang="en-US" sz="3200" baseline="-25000" dirty="0"/>
              <a:t>2</a:t>
            </a:r>
            <a:r>
              <a:rPr lang="en-US" sz="3200" dirty="0"/>
              <a:t>-H</a:t>
            </a:r>
            <a:r>
              <a:rPr lang="en-US" sz="3200" baseline="-25000" dirty="0"/>
              <a:t>1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= -(-48-(-30))/(11-9)</a:t>
            </a:r>
          </a:p>
          <a:p>
            <a:pPr lvl="1"/>
            <a:r>
              <a:rPr lang="en-US" sz="3200" dirty="0"/>
              <a:t>= 9 degrees C/km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A0A47E-B411-4CAE-B340-23D111357693}"/>
              </a:ext>
            </a:extLst>
          </p:cNvPr>
          <p:cNvSpPr/>
          <p:nvPr/>
        </p:nvSpPr>
        <p:spPr>
          <a:xfrm>
            <a:off x="5383305" y="3810001"/>
            <a:ext cx="170330" cy="147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5C89EF-477F-4EE1-AC3E-489ABDBC6E87}"/>
              </a:ext>
            </a:extLst>
          </p:cNvPr>
          <p:cNvSpPr/>
          <p:nvPr/>
        </p:nvSpPr>
        <p:spPr>
          <a:xfrm>
            <a:off x="4831976" y="3169024"/>
            <a:ext cx="215153" cy="1748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DFCE4B6-9D14-483D-BA07-0B824FDFF3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1253330"/>
            <a:ext cx="5989384" cy="54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9DD99AE-6F01-4175-B94D-A616AA94A8CB}"/>
              </a:ext>
            </a:extLst>
          </p:cNvPr>
          <p:cNvSpPr/>
          <p:nvPr/>
        </p:nvSpPr>
        <p:spPr>
          <a:xfrm>
            <a:off x="3578678" y="3572435"/>
            <a:ext cx="197224" cy="206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C8C812-1D7C-474B-BD30-596BA9EA835D}"/>
              </a:ext>
            </a:extLst>
          </p:cNvPr>
          <p:cNvSpPr/>
          <p:nvPr/>
        </p:nvSpPr>
        <p:spPr>
          <a:xfrm>
            <a:off x="2976282" y="2962835"/>
            <a:ext cx="197224" cy="206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957"/>
            <a:ext cx="10515600" cy="6674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Isobars (A)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Isotherms (D)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Dry adiabats (B)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Saturated adiabats (C)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Mixing Ratios (E)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4416" r="9083" b="3195"/>
          <a:stretch/>
        </p:blipFill>
        <p:spPr>
          <a:xfrm>
            <a:off x="4993244" y="183957"/>
            <a:ext cx="7086600" cy="64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225"/>
            <a:ext cx="4784035" cy="6756775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>
                <a:latin typeface="+mn-lt"/>
              </a:rPr>
              <a:t>sobars: lines of constant pressure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Horizontal lines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As elevation increases, pressure decreases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Ground is approx. 1000mbar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3CA5C-731B-4563-AF2D-D6CA40FE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1846" r="11079" b="7167"/>
          <a:stretch/>
        </p:blipFill>
        <p:spPr>
          <a:xfrm>
            <a:off x="4678017" y="136525"/>
            <a:ext cx="7288696" cy="66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433387"/>
            <a:ext cx="4727713" cy="599122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Isotherms: lines of constant temperature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right leading diagonal lines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022EA-00C5-4817-A168-A06338A5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196" r="9851" b="4982"/>
          <a:stretch/>
        </p:blipFill>
        <p:spPr>
          <a:xfrm>
            <a:off x="5271052" y="136525"/>
            <a:ext cx="6679096" cy="64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6525"/>
            <a:ext cx="4923182" cy="6330536"/>
          </a:xfrm>
        </p:spPr>
        <p:txBody>
          <a:bodyPr/>
          <a:lstStyle/>
          <a:p>
            <a:r>
              <a:rPr lang="en-US" dirty="0">
                <a:latin typeface="+mn-lt"/>
              </a:rPr>
              <a:t>Dry adiabats can tell us how a parcel will be heated or cooled when lifted (change in pressure).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Curved, left ward diagonal lines (10</a:t>
            </a:r>
            <a:r>
              <a:rPr lang="he-IL" dirty="0">
                <a:latin typeface="+mn-lt"/>
              </a:rPr>
              <a:t>֯</a:t>
            </a:r>
            <a:r>
              <a:rPr lang="en-US" dirty="0">
                <a:latin typeface="+mn-lt"/>
              </a:rPr>
              <a:t>C/Km)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9E739-DA57-4F07-B164-77F7230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t="1379" r="12436" b="4778"/>
          <a:stretch/>
        </p:blipFill>
        <p:spPr>
          <a:xfrm>
            <a:off x="5072269" y="136525"/>
            <a:ext cx="7076661" cy="66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7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1" y="0"/>
            <a:ext cx="6332221" cy="6738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-Saturated (moist) adiabats tell us how a saturated parcel will be heated or cooled when lifted.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600" dirty="0">
                <a:sym typeface="Wingdings" panose="05000000000000000000" pitchFamily="2" charset="2"/>
              </a:rPr>
              <a:t>-Differ from dry adiabatic lapse rate due to latent heating from condensation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/>
              <a:t>-Solid</a:t>
            </a:r>
            <a:r>
              <a:rPr lang="en-US" sz="3600" dirty="0"/>
              <a:t> lines that have a different rate depending on temperature and pressure. The rate is Inversely proportional to temperature and directly related to pressure.</a:t>
            </a:r>
          </a:p>
          <a:p>
            <a:pPr marL="0" indent="0">
              <a:buNone/>
            </a:pP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r="11865" b="7099"/>
          <a:stretch/>
        </p:blipFill>
        <p:spPr>
          <a:xfrm>
            <a:off x="6332220" y="411480"/>
            <a:ext cx="5859780" cy="5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1" b="-286"/>
          <a:stretch/>
        </p:blipFill>
        <p:spPr>
          <a:xfrm>
            <a:off x="4693920" y="274002"/>
            <a:ext cx="7498079" cy="635508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4B23F-8EFD-4CCD-BCBA-4AAF75AA2460}"/>
              </a:ext>
            </a:extLst>
          </p:cNvPr>
          <p:cNvSpPr txBox="1">
            <a:spLocks/>
          </p:cNvSpPr>
          <p:nvPr/>
        </p:nvSpPr>
        <p:spPr>
          <a:xfrm>
            <a:off x="0" y="342582"/>
            <a:ext cx="4693920" cy="614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Mixing Ratio is the amount of water vapor(g) per kg of air.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u="sng" dirty="0"/>
              <a:t>Find by taking the intersection of the mixing ratio line and the dew point temperature.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Dashed lines leaning to the right. #2 of the Lab</a:t>
            </a:r>
          </a:p>
        </p:txBody>
      </p:sp>
    </p:spTree>
    <p:extLst>
      <p:ext uri="{BB962C8B-B14F-4D97-AF65-F5344CB8AC3E}">
        <p14:creationId xmlns:p14="http://schemas.microsoft.com/office/powerpoint/2010/main" val="219527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r="1550" b="2049"/>
          <a:stretch/>
        </p:blipFill>
        <p:spPr>
          <a:xfrm>
            <a:off x="4693920" y="274002"/>
            <a:ext cx="7498080" cy="630999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6D5BA-0430-4C93-B484-1845955D7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42"/>
            <a:ext cx="4693920" cy="6149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Saturated Mixing Ratio is the maximum amount of water vapor(g) that can be held per kg of air.</a:t>
            </a:r>
          </a:p>
          <a:p>
            <a:pPr marL="0" indent="0">
              <a:buNone/>
            </a:pPr>
            <a:r>
              <a:rPr lang="en-US" sz="3200" u="sng" dirty="0"/>
              <a:t>Find by taking the intersection of the mixing ratio line and the environmental temperature.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Dashed lines leaning to the right. #3 of the lab</a:t>
            </a:r>
          </a:p>
        </p:txBody>
      </p:sp>
    </p:spTree>
    <p:extLst>
      <p:ext uri="{BB962C8B-B14F-4D97-AF65-F5344CB8AC3E}">
        <p14:creationId xmlns:p14="http://schemas.microsoft.com/office/powerpoint/2010/main" val="74801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756"/>
            <a:ext cx="442722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Relative Humidity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" y="1070449"/>
            <a:ext cx="4427220" cy="5356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Relative humidity (RH) is the ratio (expressed as a percent) of the amount of water vapor in a given volume of air to the amount that volume would hold if the air were saturated.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RH</a:t>
            </a:r>
            <a:r>
              <a:rPr lang="en-US" sz="3200" dirty="0"/>
              <a:t> = 100 * (w/</a:t>
            </a:r>
            <a:r>
              <a:rPr lang="en-US" sz="3200" dirty="0" err="1"/>
              <a:t>w</a:t>
            </a:r>
            <a:r>
              <a:rPr lang="en-US" sz="3200" baseline="-25000" dirty="0" err="1"/>
              <a:t>s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dirty="0"/>
              <a:t>#4 of the lab. Answer in tenth 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866B6-A64D-4885-BE27-6A1291F92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20" y="248564"/>
            <a:ext cx="7757160" cy="63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8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562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Lab 6 – Atmospheric Stability</vt:lpstr>
      <vt:lpstr>PowerPoint Presentation</vt:lpstr>
      <vt:lpstr>Isobars: lines of constant pressure  Horizontal lines  As elevation increases, pressure decreases   Ground is approx. 1000mbar</vt:lpstr>
      <vt:lpstr>Isotherms: lines of constant temperature  right leading diagonal lines </vt:lpstr>
      <vt:lpstr>Dry adiabats can tell us how a parcel will be heated or cooled when lifted (change in pressure).   Curved, left ward diagonal lines (10֯C/Km)</vt:lpstr>
      <vt:lpstr>PowerPoint Presentation</vt:lpstr>
      <vt:lpstr>PowerPoint Presentation</vt:lpstr>
      <vt:lpstr>PowerPoint Presentation</vt:lpstr>
      <vt:lpstr>Relative Humidity </vt:lpstr>
      <vt:lpstr>Lifting Condensation Level LCL</vt:lpstr>
      <vt:lpstr>Level of Free Convection LFC</vt:lpstr>
      <vt:lpstr>Equilibrium Level EL</vt:lpstr>
      <vt:lpstr>Radiation/Nocturnal Inversion</vt:lpstr>
      <vt:lpstr>Capping Inversion/Subsidence</vt:lpstr>
      <vt:lpstr>Tropopause inversion</vt:lpstr>
      <vt:lpstr>Ex for #6: Lapse 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 (Lab 5 – Temperature)</dc:title>
  <dc:creator>Lindsey Rodio</dc:creator>
  <cp:lastModifiedBy>Hannah Marie Daley</cp:lastModifiedBy>
  <cp:revision>24</cp:revision>
  <dcterms:created xsi:type="dcterms:W3CDTF">2018-10-08T14:23:47Z</dcterms:created>
  <dcterms:modified xsi:type="dcterms:W3CDTF">2019-03-10T22:47:04Z</dcterms:modified>
</cp:coreProperties>
</file>